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8" r:id="rId6"/>
    <p:sldId id="284" r:id="rId7"/>
    <p:sldId id="280" r:id="rId8"/>
    <p:sldId id="285" r:id="rId9"/>
    <p:sldId id="281" r:id="rId10"/>
    <p:sldId id="283" r:id="rId11"/>
  </p:sldIdLst>
  <p:sldSz cx="24384000" cy="13716000"/>
  <p:notesSz cx="6858000" cy="9144000"/>
  <p:embeddedFontLst>
    <p:embeddedFont>
      <p:font typeface="Saira" pitchFamily="2" charset="77"/>
      <p:regular r:id="rId13"/>
      <p:bold r:id="rId14"/>
      <p:italic r:id="rId15"/>
      <p:boldItalic r:id="rId16"/>
    </p:embeddedFont>
    <p:embeddedFont>
      <p:font typeface="Saira Light" pitchFamily="2" charset="77"/>
      <p:regular r:id="rId17"/>
      <p:bold r:id="rId18"/>
      <p:italic r:id="rId19"/>
      <p:boldItalic r:id="rId20"/>
    </p:embeddedFont>
    <p:embeddedFont>
      <p:font typeface="Saira SemiBold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E4B60-B07F-4207-AABD-3D9D9C4F4E85}">
  <a:tblStyle styleId="{993E4B60-B07F-4207-AABD-3D9D9C4F4E85}" styleName="Table_0">
    <a:wholeTbl>
      <a:tcTxStyle b="off" i="off">
        <a:font>
          <a:latin typeface="Saira"/>
          <a:ea typeface="Saira"/>
          <a:cs typeface="Saira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5"/>
  </p:normalViewPr>
  <p:slideViewPr>
    <p:cSldViewPr snapToGrid="0">
      <p:cViewPr varScale="1">
        <p:scale>
          <a:sx n="60" d="100"/>
          <a:sy n="60" d="100"/>
        </p:scale>
        <p:origin x="800" y="1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BD3CA1F6-28CA-E942-8316-F788EB69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53CEE19-C590-51F4-88BB-8A49ABB17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CCD39757-D0F0-42C0-68E4-553B08CE8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25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d2aab343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fdd2aab34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F6E24EB3-F567-4999-7CEE-E65D3216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d2aab343_4_0:notes">
            <a:extLst>
              <a:ext uri="{FF2B5EF4-FFF2-40B4-BE49-F238E27FC236}">
                <a16:creationId xmlns:a16="http://schemas.microsoft.com/office/drawing/2014/main" id="{C8499FFE-9797-86BA-7DDA-AF3ED39669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fdd2aab343_4_0:notes">
            <a:extLst>
              <a:ext uri="{FF2B5EF4-FFF2-40B4-BE49-F238E27FC236}">
                <a16:creationId xmlns:a16="http://schemas.microsoft.com/office/drawing/2014/main" id="{C3FC1633-C392-ADD0-CF67-D4C3BE5AB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460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fa8141e11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g12fa8141e11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>
          <a:extLst>
            <a:ext uri="{FF2B5EF4-FFF2-40B4-BE49-F238E27FC236}">
              <a16:creationId xmlns:a16="http://schemas.microsoft.com/office/drawing/2014/main" id="{0C4800D0-8BDE-DAC6-586C-FB3CFB249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fa8141e11_2_7:notes">
            <a:extLst>
              <a:ext uri="{FF2B5EF4-FFF2-40B4-BE49-F238E27FC236}">
                <a16:creationId xmlns:a16="http://schemas.microsoft.com/office/drawing/2014/main" id="{20A3D704-9CAF-73D8-1C6F-AB041D807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g12fa8141e11_2_7:notes">
            <a:extLst>
              <a:ext uri="{FF2B5EF4-FFF2-40B4-BE49-F238E27FC236}">
                <a16:creationId xmlns:a16="http://schemas.microsoft.com/office/drawing/2014/main" id="{815CA1F8-8214-E28C-F605-7F7665F0B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42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>
          <a:extLst>
            <a:ext uri="{FF2B5EF4-FFF2-40B4-BE49-F238E27FC236}">
              <a16:creationId xmlns:a16="http://schemas.microsoft.com/office/drawing/2014/main" id="{4CC52393-88D9-3262-F707-3CDD879B8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>
            <a:extLst>
              <a:ext uri="{FF2B5EF4-FFF2-40B4-BE49-F238E27FC236}">
                <a16:creationId xmlns:a16="http://schemas.microsoft.com/office/drawing/2014/main" id="{4534E77F-CF34-4B72-6C60-2A61E59C5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:notes">
            <a:extLst>
              <a:ext uri="{FF2B5EF4-FFF2-40B4-BE49-F238E27FC236}">
                <a16:creationId xmlns:a16="http://schemas.microsoft.com/office/drawing/2014/main" id="{9782681A-D184-ADC9-7220-6BBA882C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46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2268" y="4026476"/>
            <a:ext cx="14225731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580055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u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1" y="921053"/>
            <a:ext cx="2994025" cy="119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19200" y="3200402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marL="914400" lvl="1" indent="-457200" algn="l" rtl="0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2pPr>
            <a:lvl3pPr marL="1371600" lvl="2" indent="-4572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marL="1828800" lvl="3" indent="-228600" algn="l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2743200" lvl="5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9420866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269534" y="12712702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7475200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•"/>
              <a:defRPr/>
            </a:lvl1pPr>
            <a:lvl2pPr marL="91440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800"/>
              <a:buChar char="•"/>
              <a:defRPr/>
            </a:lvl2pPr>
            <a:lvl3pPr marL="137160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000"/>
              <a:buChar char="•"/>
              <a:defRPr/>
            </a:lvl3pPr>
            <a:lvl4pPr marL="1828800" lvl="3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4pPr>
            <a:lvl5pPr marL="2286000" lvl="4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/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8077200" y="12712700"/>
            <a:ext cx="82296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 and Content Dark 1">
  <p:cSld name="Large Title and Content Dark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1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Saira"/>
              <a:buNone/>
              <a:defRPr sz="8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100" cy="6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cxnSp>
        <p:nvCxnSpPr>
          <p:cNvPr id="207" name="Google Shape;207;p21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  <a:defRPr sz="9400">
                <a:solidFill>
                  <a:schemeClr val="dk2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and Content">
  <p:cSld name="Large 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Saira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all">
  <p:cSld name="Logo Wal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101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304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507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711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6"/>
          </p:nvPr>
        </p:nvSpPr>
        <p:spPr>
          <a:xfrm>
            <a:off x="914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7"/>
          </p:nvPr>
        </p:nvSpPr>
        <p:spPr>
          <a:xfrm>
            <a:off x="1117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8"/>
          </p:nvPr>
        </p:nvSpPr>
        <p:spPr>
          <a:xfrm>
            <a:off x="1320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>
            <a:spLocks noGrp="1"/>
          </p:cNvSpPr>
          <p:nvPr>
            <p:ph type="pic" idx="9"/>
          </p:nvPr>
        </p:nvSpPr>
        <p:spPr>
          <a:xfrm>
            <a:off x="1523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>
            <a:spLocks noGrp="1"/>
          </p:cNvSpPr>
          <p:nvPr>
            <p:ph type="pic" idx="13"/>
          </p:nvPr>
        </p:nvSpPr>
        <p:spPr>
          <a:xfrm>
            <a:off x="1727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>
            <a:spLocks noGrp="1"/>
          </p:cNvSpPr>
          <p:nvPr>
            <p:ph type="pic" idx="14"/>
          </p:nvPr>
        </p:nvSpPr>
        <p:spPr>
          <a:xfrm>
            <a:off x="1930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>
            <a:spLocks noGrp="1"/>
          </p:cNvSpPr>
          <p:nvPr>
            <p:ph type="pic" idx="15"/>
          </p:nvPr>
        </p:nvSpPr>
        <p:spPr>
          <a:xfrm>
            <a:off x="2133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"/>
          <p:cNvSpPr>
            <a:spLocks noGrp="1"/>
          </p:cNvSpPr>
          <p:nvPr>
            <p:ph type="pic" idx="16"/>
          </p:nvPr>
        </p:nvSpPr>
        <p:spPr>
          <a:xfrm>
            <a:off x="101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9"/>
          <p:cNvSpPr>
            <a:spLocks noGrp="1"/>
          </p:cNvSpPr>
          <p:nvPr>
            <p:ph type="pic" idx="17"/>
          </p:nvPr>
        </p:nvSpPr>
        <p:spPr>
          <a:xfrm>
            <a:off x="304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>
            <a:spLocks noGrp="1"/>
          </p:cNvSpPr>
          <p:nvPr>
            <p:ph type="pic" idx="18"/>
          </p:nvPr>
        </p:nvSpPr>
        <p:spPr>
          <a:xfrm>
            <a:off x="507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>
            <a:spLocks noGrp="1"/>
          </p:cNvSpPr>
          <p:nvPr>
            <p:ph type="pic" idx="19"/>
          </p:nvPr>
        </p:nvSpPr>
        <p:spPr>
          <a:xfrm>
            <a:off x="711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>
            <a:spLocks noGrp="1"/>
          </p:cNvSpPr>
          <p:nvPr>
            <p:ph type="pic" idx="20"/>
          </p:nvPr>
        </p:nvSpPr>
        <p:spPr>
          <a:xfrm>
            <a:off x="914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9"/>
          <p:cNvSpPr>
            <a:spLocks noGrp="1"/>
          </p:cNvSpPr>
          <p:nvPr>
            <p:ph type="pic" idx="21"/>
          </p:nvPr>
        </p:nvSpPr>
        <p:spPr>
          <a:xfrm>
            <a:off x="1117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>
            <a:spLocks noGrp="1"/>
          </p:cNvSpPr>
          <p:nvPr>
            <p:ph type="pic" idx="22"/>
          </p:nvPr>
        </p:nvSpPr>
        <p:spPr>
          <a:xfrm>
            <a:off x="1320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/>
          <p:cNvSpPr>
            <a:spLocks noGrp="1"/>
          </p:cNvSpPr>
          <p:nvPr>
            <p:ph type="pic" idx="23"/>
          </p:nvPr>
        </p:nvSpPr>
        <p:spPr>
          <a:xfrm>
            <a:off x="1523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24"/>
          </p:nvPr>
        </p:nvSpPr>
        <p:spPr>
          <a:xfrm>
            <a:off x="1727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25"/>
          </p:nvPr>
        </p:nvSpPr>
        <p:spPr>
          <a:xfrm>
            <a:off x="1930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26"/>
          </p:nvPr>
        </p:nvSpPr>
        <p:spPr>
          <a:xfrm>
            <a:off x="2133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27"/>
          </p:nvPr>
        </p:nvSpPr>
        <p:spPr>
          <a:xfrm>
            <a:off x="101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/>
          <p:cNvSpPr>
            <a:spLocks noGrp="1"/>
          </p:cNvSpPr>
          <p:nvPr>
            <p:ph type="pic" idx="28"/>
          </p:nvPr>
        </p:nvSpPr>
        <p:spPr>
          <a:xfrm>
            <a:off x="304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>
            <a:spLocks noGrp="1"/>
          </p:cNvSpPr>
          <p:nvPr>
            <p:ph type="pic" idx="29"/>
          </p:nvPr>
        </p:nvSpPr>
        <p:spPr>
          <a:xfrm>
            <a:off x="507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>
            <a:spLocks noGrp="1"/>
          </p:cNvSpPr>
          <p:nvPr>
            <p:ph type="pic" idx="30"/>
          </p:nvPr>
        </p:nvSpPr>
        <p:spPr>
          <a:xfrm>
            <a:off x="711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/>
          <p:cNvSpPr>
            <a:spLocks noGrp="1"/>
          </p:cNvSpPr>
          <p:nvPr>
            <p:ph type="pic" idx="31"/>
          </p:nvPr>
        </p:nvSpPr>
        <p:spPr>
          <a:xfrm>
            <a:off x="914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>
            <a:spLocks noGrp="1"/>
          </p:cNvSpPr>
          <p:nvPr>
            <p:ph type="pic" idx="32"/>
          </p:nvPr>
        </p:nvSpPr>
        <p:spPr>
          <a:xfrm>
            <a:off x="1117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>
            <a:spLocks noGrp="1"/>
          </p:cNvSpPr>
          <p:nvPr>
            <p:ph type="pic" idx="33"/>
          </p:nvPr>
        </p:nvSpPr>
        <p:spPr>
          <a:xfrm>
            <a:off x="1320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>
            <a:spLocks noGrp="1"/>
          </p:cNvSpPr>
          <p:nvPr>
            <p:ph type="pic" idx="34"/>
          </p:nvPr>
        </p:nvSpPr>
        <p:spPr>
          <a:xfrm>
            <a:off x="1523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>
            <a:spLocks noGrp="1"/>
          </p:cNvSpPr>
          <p:nvPr>
            <p:ph type="pic" idx="35"/>
          </p:nvPr>
        </p:nvSpPr>
        <p:spPr>
          <a:xfrm>
            <a:off x="1727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>
            <a:spLocks noGrp="1"/>
          </p:cNvSpPr>
          <p:nvPr>
            <p:ph type="pic" idx="36"/>
          </p:nvPr>
        </p:nvSpPr>
        <p:spPr>
          <a:xfrm>
            <a:off x="1930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>
            <a:spLocks noGrp="1"/>
          </p:cNvSpPr>
          <p:nvPr>
            <p:ph type="pic" idx="37"/>
          </p:nvPr>
        </p:nvSpPr>
        <p:spPr>
          <a:xfrm>
            <a:off x="2133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>
            <a:spLocks noGrp="1"/>
          </p:cNvSpPr>
          <p:nvPr>
            <p:ph type="pic" idx="38"/>
          </p:nvPr>
        </p:nvSpPr>
        <p:spPr>
          <a:xfrm>
            <a:off x="101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>
            <a:spLocks noGrp="1"/>
          </p:cNvSpPr>
          <p:nvPr>
            <p:ph type="pic" idx="39"/>
          </p:nvPr>
        </p:nvSpPr>
        <p:spPr>
          <a:xfrm>
            <a:off x="304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>
            <a:spLocks noGrp="1"/>
          </p:cNvSpPr>
          <p:nvPr>
            <p:ph type="pic" idx="40"/>
          </p:nvPr>
        </p:nvSpPr>
        <p:spPr>
          <a:xfrm>
            <a:off x="507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>
            <a:spLocks noGrp="1"/>
          </p:cNvSpPr>
          <p:nvPr>
            <p:ph type="pic" idx="41"/>
          </p:nvPr>
        </p:nvSpPr>
        <p:spPr>
          <a:xfrm>
            <a:off x="711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"/>
          <p:cNvSpPr>
            <a:spLocks noGrp="1"/>
          </p:cNvSpPr>
          <p:nvPr>
            <p:ph type="pic" idx="42"/>
          </p:nvPr>
        </p:nvSpPr>
        <p:spPr>
          <a:xfrm>
            <a:off x="914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9"/>
          <p:cNvSpPr>
            <a:spLocks noGrp="1"/>
          </p:cNvSpPr>
          <p:nvPr>
            <p:ph type="pic" idx="43"/>
          </p:nvPr>
        </p:nvSpPr>
        <p:spPr>
          <a:xfrm>
            <a:off x="1117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9"/>
          <p:cNvSpPr>
            <a:spLocks noGrp="1"/>
          </p:cNvSpPr>
          <p:nvPr>
            <p:ph type="pic" idx="44"/>
          </p:nvPr>
        </p:nvSpPr>
        <p:spPr>
          <a:xfrm>
            <a:off x="1320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9"/>
          <p:cNvSpPr>
            <a:spLocks noGrp="1"/>
          </p:cNvSpPr>
          <p:nvPr>
            <p:ph type="pic" idx="45"/>
          </p:nvPr>
        </p:nvSpPr>
        <p:spPr>
          <a:xfrm>
            <a:off x="1523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9"/>
          <p:cNvSpPr>
            <a:spLocks noGrp="1"/>
          </p:cNvSpPr>
          <p:nvPr>
            <p:ph type="pic" idx="46"/>
          </p:nvPr>
        </p:nvSpPr>
        <p:spPr>
          <a:xfrm>
            <a:off x="1727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>
            <a:spLocks noGrp="1"/>
          </p:cNvSpPr>
          <p:nvPr>
            <p:ph type="pic" idx="47"/>
          </p:nvPr>
        </p:nvSpPr>
        <p:spPr>
          <a:xfrm>
            <a:off x="1930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>
            <a:spLocks noGrp="1"/>
          </p:cNvSpPr>
          <p:nvPr>
            <p:ph type="pic" idx="48"/>
          </p:nvPr>
        </p:nvSpPr>
        <p:spPr>
          <a:xfrm>
            <a:off x="2133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49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1016000" y="3689350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1016000" y="5719763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1016000" y="7750176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16000" y="9780589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16000" y="11811001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9"/>
          <p:cNvCxnSpPr/>
          <p:nvPr/>
        </p:nvCxnSpPr>
        <p:spPr>
          <a:xfrm>
            <a:off x="101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9"/>
          <p:cNvCxnSpPr/>
          <p:nvPr/>
        </p:nvCxnSpPr>
        <p:spPr>
          <a:xfrm>
            <a:off x="304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9"/>
          <p:cNvCxnSpPr/>
          <p:nvPr/>
        </p:nvCxnSpPr>
        <p:spPr>
          <a:xfrm>
            <a:off x="508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711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9"/>
          <p:cNvCxnSpPr/>
          <p:nvPr/>
        </p:nvCxnSpPr>
        <p:spPr>
          <a:xfrm>
            <a:off x="914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9"/>
          <p:cNvCxnSpPr/>
          <p:nvPr/>
        </p:nvCxnSpPr>
        <p:spPr>
          <a:xfrm>
            <a:off x="1117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1320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9"/>
          <p:cNvCxnSpPr/>
          <p:nvPr/>
        </p:nvCxnSpPr>
        <p:spPr>
          <a:xfrm>
            <a:off x="1524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>
            <a:off x="1727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9"/>
          <p:cNvCxnSpPr/>
          <p:nvPr/>
        </p:nvCxnSpPr>
        <p:spPr>
          <a:xfrm>
            <a:off x="1930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9"/>
          <p:cNvCxnSpPr/>
          <p:nvPr/>
        </p:nvCxnSpPr>
        <p:spPr>
          <a:xfrm>
            <a:off x="2133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9"/>
          <p:cNvCxnSpPr/>
          <p:nvPr/>
        </p:nvCxnSpPr>
        <p:spPr>
          <a:xfrm>
            <a:off x="23367998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1">
  <p:cSld name="Blank Dark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1465128" y="3647208"/>
            <a:ext cx="10561192" cy="250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365" y="7520852"/>
            <a:ext cx="2876738" cy="115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/>
        </p:nvSpPr>
        <p:spPr>
          <a:xfrm>
            <a:off x="1491106" y="11165029"/>
            <a:ext cx="3334893" cy="71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xiatech.co.uk</a:t>
            </a:r>
            <a:endParaRPr sz="3200" u="none">
              <a:solidFill>
                <a:schemeClr val="lt1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cxnSp>
        <p:nvCxnSpPr>
          <p:cNvPr id="162" name="Google Shape;162;p14"/>
          <p:cNvCxnSpPr/>
          <p:nvPr/>
        </p:nvCxnSpPr>
        <p:spPr>
          <a:xfrm>
            <a:off x="1503895" y="11852831"/>
            <a:ext cx="2484000" cy="0"/>
          </a:xfrm>
          <a:prstGeom prst="straightConnector1">
            <a:avLst/>
          </a:prstGeom>
          <a:noFill/>
          <a:ln w="38100" cap="flat" cmpd="sng">
            <a:solidFill>
              <a:srgbClr val="8B53A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4"/>
          <p:cNvSpPr txBox="1">
            <a:spLocks noGrp="1"/>
          </p:cNvSpPr>
          <p:nvPr>
            <p:ph type="body" idx="1"/>
          </p:nvPr>
        </p:nvSpPr>
        <p:spPr>
          <a:xfrm>
            <a:off x="1491106" y="9223925"/>
            <a:ext cx="10446894" cy="199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SzPts val="2800"/>
              <a:buNone/>
              <a:defRPr u="sng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aira"/>
              <a:buNone/>
              <a:defRPr sz="6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2235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marR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marR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marR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marR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0">
          <p15:clr>
            <a:srgbClr val="F26B43"/>
          </p15:clr>
        </p15:guide>
        <p15:guide id="3" pos="640">
          <p15:clr>
            <a:srgbClr val="F26B43"/>
          </p15:clr>
        </p15:guide>
        <p15:guide id="4" pos="2720">
          <p15:clr>
            <a:srgbClr val="F26B43"/>
          </p15:clr>
        </p15:guide>
        <p15:guide id="5" pos="3040">
          <p15:clr>
            <a:srgbClr val="F26B43"/>
          </p15:clr>
        </p15:guide>
        <p15:guide id="6" pos="5120">
          <p15:clr>
            <a:srgbClr val="F26B43"/>
          </p15:clr>
        </p15:guide>
        <p15:guide id="7" pos="5440">
          <p15:clr>
            <a:srgbClr val="F26B43"/>
          </p15:clr>
        </p15:guide>
        <p15:guide id="8" pos="7520">
          <p15:clr>
            <a:srgbClr val="F26B43"/>
          </p15:clr>
        </p15:guide>
        <p15:guide id="9" pos="7840">
          <p15:clr>
            <a:srgbClr val="F26B43"/>
          </p15:clr>
        </p15:guide>
        <p15:guide id="10" pos="9920">
          <p15:clr>
            <a:srgbClr val="F26B43"/>
          </p15:clr>
        </p15:guide>
        <p15:guide id="11" pos="10240">
          <p15:clr>
            <a:srgbClr val="F26B43"/>
          </p15:clr>
        </p15:guide>
        <p15:guide id="12" pos="12320">
          <p15:clr>
            <a:srgbClr val="F26B43"/>
          </p15:clr>
        </p15:guide>
        <p15:guide id="13" pos="12640">
          <p15:clr>
            <a:srgbClr val="F26B43"/>
          </p15:clr>
        </p15:guide>
        <p15:guide id="14" pos="14720">
          <p15:clr>
            <a:srgbClr val="F26B43"/>
          </p15:clr>
        </p15:guide>
        <p15:guide id="15" orient="horz">
          <p15:clr>
            <a:srgbClr val="F26B43"/>
          </p15:clr>
        </p15:guide>
        <p15:guide id="16" orient="horz" pos="8640">
          <p15:clr>
            <a:srgbClr val="F26B43"/>
          </p15:clr>
        </p15:guide>
        <p15:guide id="17" orient="horz" pos="640">
          <p15:clr>
            <a:srgbClr val="F26B43"/>
          </p15:clr>
        </p15:guide>
        <p15:guide id="18" orient="horz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1522275" y="4026475"/>
            <a:ext cx="17228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Project Presentation </a:t>
            </a:r>
            <a:br>
              <a:rPr lang="en-GB" dirty="0"/>
            </a:br>
            <a:r>
              <a:rPr lang="en-GB" dirty="0"/>
              <a:t>Week 1</a:t>
            </a:r>
            <a:endParaRPr dirty="0"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1522268" y="7580008"/>
            <a:ext cx="9386738" cy="196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Lilian Mirabel – Florian </a:t>
            </a:r>
            <a:r>
              <a:rPr lang="fr-FR" dirty="0" err="1"/>
              <a:t>Chapoullie</a:t>
            </a:r>
            <a:r>
              <a:rPr lang="fr-FR" dirty="0"/>
              <a:t>-Pino</a:t>
            </a:r>
          </a:p>
          <a:p>
            <a:r>
              <a:rPr lang="fr-FR" dirty="0"/>
              <a:t>Luc </a:t>
            </a:r>
            <a:r>
              <a:rPr lang="fr-FR" dirty="0" err="1"/>
              <a:t>Lacotte</a:t>
            </a:r>
            <a:r>
              <a:rPr lang="fr-FR" dirty="0"/>
              <a:t> – Floris </a:t>
            </a:r>
            <a:r>
              <a:rPr lang="fr-FR" dirty="0" err="1"/>
              <a:t>Rimbeau</a:t>
            </a:r>
            <a:endParaRPr lang="fr-FR" i="1" dirty="0"/>
          </a:p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 lang="fr-FR" dirty="0"/>
          </a:p>
        </p:txBody>
      </p:sp>
      <p:sp>
        <p:nvSpPr>
          <p:cNvPr id="783" name="Google Shape;783;p80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/>
              <a:t>Infinite Possibilities</a:t>
            </a:r>
            <a:endParaRPr/>
          </a:p>
        </p:txBody>
      </p:sp>
      <p:sp>
        <p:nvSpPr>
          <p:cNvPr id="784" name="Google Shape;784;p80"/>
          <p:cNvSpPr/>
          <p:nvPr/>
        </p:nvSpPr>
        <p:spPr>
          <a:xfrm>
            <a:off x="1552942" y="11815840"/>
            <a:ext cx="3688800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786" name="Google Shape;78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588" y="8564245"/>
            <a:ext cx="3241875" cy="3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8263" y="3008225"/>
            <a:ext cx="476250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975" y="319500"/>
            <a:ext cx="2786500" cy="27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>
          <a:extLst>
            <a:ext uri="{FF2B5EF4-FFF2-40B4-BE49-F238E27FC236}">
              <a16:creationId xmlns:a16="http://schemas.microsoft.com/office/drawing/2014/main" id="{D87FD7DE-4FE4-6EAC-796D-5614948D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>
            <a:extLst>
              <a:ext uri="{FF2B5EF4-FFF2-40B4-BE49-F238E27FC236}">
                <a16:creationId xmlns:a16="http://schemas.microsoft.com/office/drawing/2014/main" id="{F7C708D3-E653-ECBF-BA9D-1AC262025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94168" y="1207438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dirty="0"/>
              <a:t>Conclusion</a:t>
            </a:r>
          </a:p>
        </p:txBody>
      </p:sp>
      <p:sp>
        <p:nvSpPr>
          <p:cNvPr id="798" name="Google Shape;798;p81">
            <a:extLst>
              <a:ext uri="{FF2B5EF4-FFF2-40B4-BE49-F238E27FC236}">
                <a16:creationId xmlns:a16="http://schemas.microsoft.com/office/drawing/2014/main" id="{5CD48140-8C36-B32C-F3C9-5B5D243A8C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2000" y="3401563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This week has been very useful in helping us to fully understand the project and what is at stake.</a:t>
            </a:r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We have learnt to work in a group, communicate and organise ourselves for the tasks.</a:t>
            </a:r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We hope that next week we will have a conclusive result with the implementation of the AI agent.</a:t>
            </a:r>
          </a:p>
          <a:p>
            <a:pPr marL="0" lvl="0" indent="0"/>
            <a:r>
              <a:rPr lang="en-GB" dirty="0"/>
              <a:t>	</a:t>
            </a:r>
          </a:p>
        </p:txBody>
      </p:sp>
      <p:sp>
        <p:nvSpPr>
          <p:cNvPr id="799" name="Google Shape;799;p81">
            <a:extLst>
              <a:ext uri="{FF2B5EF4-FFF2-40B4-BE49-F238E27FC236}">
                <a16:creationId xmlns:a16="http://schemas.microsoft.com/office/drawing/2014/main" id="{404BF3F3-A073-D0AF-2721-9CD89702964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 dirty="0"/>
              <a:t>Infinite Possibilities</a:t>
            </a:r>
            <a:endParaRPr dirty="0"/>
          </a:p>
        </p:txBody>
      </p:sp>
      <p:sp>
        <p:nvSpPr>
          <p:cNvPr id="800" name="Google Shape;800;p81">
            <a:extLst>
              <a:ext uri="{FF2B5EF4-FFF2-40B4-BE49-F238E27FC236}">
                <a16:creationId xmlns:a16="http://schemas.microsoft.com/office/drawing/2014/main" id="{D7578302-35BC-D5A2-9C8F-7D0618907DF1}"/>
              </a:ext>
            </a:extLst>
          </p:cNvPr>
          <p:cNvSpPr/>
          <p:nvPr/>
        </p:nvSpPr>
        <p:spPr>
          <a:xfrm>
            <a:off x="1552942" y="11815840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6D40D-C63C-A513-D70D-E4844418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80B02E-6CF8-2BE0-806E-B8914F9C6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EB343F-ED3C-0262-5BF2-07DD8051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F271E3-E5BF-1B0E-046E-68850EAA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A625F06-6A64-CB08-CAE0-E2FC3804F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monitoring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5CE3954-B9BD-6FBF-21DB-ED97315BD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of at-risk SKUs</a:t>
            </a:r>
          </a:p>
        </p:txBody>
      </p:sp>
      <p:sp>
        <p:nvSpPr>
          <p:cNvPr id="8" name="Google Shape;798;p81">
            <a:extLst>
              <a:ext uri="{FF2B5EF4-FFF2-40B4-BE49-F238E27FC236}">
                <a16:creationId xmlns:a16="http://schemas.microsoft.com/office/drawing/2014/main" id="{8997E214-E108-B069-4D73-588BC42FE2A7}"/>
              </a:ext>
            </a:extLst>
          </p:cNvPr>
          <p:cNvSpPr txBox="1">
            <a:spLocks/>
          </p:cNvSpPr>
          <p:nvPr/>
        </p:nvSpPr>
        <p:spPr>
          <a:xfrm>
            <a:off x="18061460" y="11304687"/>
            <a:ext cx="5560540" cy="114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Saira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en-GB" dirty="0"/>
              <a:t>Thank you for listening.</a:t>
            </a:r>
          </a:p>
        </p:txBody>
      </p:sp>
    </p:spTree>
    <p:extLst>
      <p:ext uri="{BB962C8B-B14F-4D97-AF65-F5344CB8AC3E}">
        <p14:creationId xmlns:p14="http://schemas.microsoft.com/office/powerpoint/2010/main" val="21610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/>
          <p:cNvSpPr txBox="1">
            <a:spLocks noGrp="1"/>
          </p:cNvSpPr>
          <p:nvPr>
            <p:ph type="ctrTitle"/>
          </p:nvPr>
        </p:nvSpPr>
        <p:spPr>
          <a:xfrm>
            <a:off x="5294168" y="1207438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dirty="0"/>
              <a:t>Project Objective</a:t>
            </a:r>
          </a:p>
        </p:txBody>
      </p:sp>
      <p:sp>
        <p:nvSpPr>
          <p:cNvPr id="798" name="Google Shape;798;p81"/>
          <p:cNvSpPr txBox="1">
            <a:spLocks noGrp="1"/>
          </p:cNvSpPr>
          <p:nvPr>
            <p:ph type="subTitle" idx="1"/>
          </p:nvPr>
        </p:nvSpPr>
        <p:spPr>
          <a:xfrm>
            <a:off x="762000" y="4126225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The project aims to make strategic decisions to improve productivity.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	- Sales monitoring</a:t>
            </a:r>
          </a:p>
          <a:p>
            <a:pPr marL="0" lvl="0" indent="0"/>
            <a:r>
              <a:rPr lang="en-GB" dirty="0"/>
              <a:t>	- Automatic restocking</a:t>
            </a:r>
          </a:p>
          <a:p>
            <a:pPr marL="0" lvl="0" indent="0"/>
            <a:r>
              <a:rPr lang="en-GB" dirty="0"/>
              <a:t>	- Detection of at-risk SKUs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Boost with Agentic AI</a:t>
            </a:r>
          </a:p>
          <a:p>
            <a:pPr marL="0" lvl="0" indent="0"/>
            <a:endParaRPr lang="en-GB" dirty="0"/>
          </a:p>
          <a:p>
            <a:pPr marL="0" indent="0"/>
            <a:r>
              <a:rPr lang="en-GB" dirty="0"/>
              <a:t>	- Real-time data, autonomous decisions, …</a:t>
            </a:r>
          </a:p>
          <a:p>
            <a:pPr marL="0" lvl="0" indent="0"/>
            <a:endParaRPr lang="en-GB" dirty="0"/>
          </a:p>
        </p:txBody>
      </p:sp>
      <p:sp>
        <p:nvSpPr>
          <p:cNvPr id="799" name="Google Shape;799;p81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37719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GB" dirty="0"/>
              <a:t>Infinite Possibilities</a:t>
            </a:r>
            <a:endParaRPr dirty="0"/>
          </a:p>
        </p:txBody>
      </p:sp>
      <p:sp>
        <p:nvSpPr>
          <p:cNvPr id="800" name="Google Shape;800;p81"/>
          <p:cNvSpPr/>
          <p:nvPr/>
        </p:nvSpPr>
        <p:spPr>
          <a:xfrm>
            <a:off x="1552942" y="11815840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A231F5-D197-2179-5500-D6D41B1A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286CCB4-2994-5AF6-F3B3-BAF17B29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5B7AD0-C460-7815-3C2C-4CA6419BA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F6B3A26-A429-C15F-576E-9A9C6153C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D8D48F1-FD4C-1A7F-20E3-658E493DB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monitoring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EFEA91C-408B-96AA-37B2-D461BC609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of at-risk SKUs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64A230-14C3-0503-2461-374A3818B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of Week 1</a:t>
            </a:r>
          </a:p>
        </p:txBody>
      </p:sp>
      <p:sp>
        <p:nvSpPr>
          <p:cNvPr id="3" name="Google Shape;797;p81">
            <a:extLst>
              <a:ext uri="{FF2B5EF4-FFF2-40B4-BE49-F238E27FC236}">
                <a16:creationId xmlns:a16="http://schemas.microsoft.com/office/drawing/2014/main" id="{DFA60B68-CA58-EB1A-3C5D-152954E456DC}"/>
              </a:ext>
            </a:extLst>
          </p:cNvPr>
          <p:cNvSpPr txBox="1">
            <a:spLocks/>
          </p:cNvSpPr>
          <p:nvPr/>
        </p:nvSpPr>
        <p:spPr>
          <a:xfrm>
            <a:off x="7979523" y="994787"/>
            <a:ext cx="8424953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9400" dirty="0">
                <a:solidFill>
                  <a:schemeClr val="bg1"/>
                </a:solidFill>
              </a:rPr>
              <a:t>Goal of Week 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AA424B-C4F9-4F8F-F8B2-3EA13830C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configure the necessary tools and technologies</a:t>
            </a: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1CB341DE-1146-368A-22A0-2A151AE62F7A}"/>
              </a:ext>
            </a:extLst>
          </p:cNvPr>
          <p:cNvSpPr txBox="1">
            <a:spLocks/>
          </p:cNvSpPr>
          <p:nvPr/>
        </p:nvSpPr>
        <p:spPr>
          <a:xfrm>
            <a:off x="2804661" y="3788791"/>
            <a:ext cx="18774675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Install and configure the necessary tools and technologies	- Automatic restocking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Designing the database schema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Generate and import summary data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Analysing data with AI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Verify data consistency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	- Other tasks</a:t>
            </a:r>
          </a:p>
          <a:p>
            <a:endParaRPr lang="en-GB" sz="3800" dirty="0">
              <a:solidFill>
                <a:schemeClr val="bg1"/>
              </a:solidFill>
            </a:endParaRPr>
          </a:p>
          <a:p>
            <a:endParaRPr lang="en-GB" sz="3800" dirty="0">
              <a:solidFill>
                <a:schemeClr val="bg1"/>
              </a:solidFill>
            </a:endParaRPr>
          </a:p>
        </p:txBody>
      </p:sp>
      <p:sp>
        <p:nvSpPr>
          <p:cNvPr id="7" name="Google Shape;799;p81">
            <a:extLst>
              <a:ext uri="{FF2B5EF4-FFF2-40B4-BE49-F238E27FC236}">
                <a16:creationId xmlns:a16="http://schemas.microsoft.com/office/drawing/2014/main" id="{34C8F6B7-C7D0-6B5D-2B8B-E40DD28086A4}"/>
              </a:ext>
            </a:extLst>
          </p:cNvPr>
          <p:cNvSpPr txBox="1">
            <a:spLocks/>
          </p:cNvSpPr>
          <p:nvPr/>
        </p:nvSpPr>
        <p:spPr>
          <a:xfrm>
            <a:off x="19834982" y="11975069"/>
            <a:ext cx="416184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lt1"/>
              </a:buClr>
              <a:buSzPts val="3200"/>
            </a:pPr>
            <a:r>
              <a:rPr lang="en-GB" sz="3400" dirty="0">
                <a:solidFill>
                  <a:schemeClr val="bg1"/>
                </a:solidFill>
              </a:rPr>
              <a:t>Infinite Possibilities</a:t>
            </a:r>
          </a:p>
        </p:txBody>
      </p:sp>
      <p:sp>
        <p:nvSpPr>
          <p:cNvPr id="9" name="Google Shape;800;p81">
            <a:extLst>
              <a:ext uri="{FF2B5EF4-FFF2-40B4-BE49-F238E27FC236}">
                <a16:creationId xmlns:a16="http://schemas.microsoft.com/office/drawing/2014/main" id="{50347C87-9BD5-73FD-7AE1-B7E3B71FC81E}"/>
              </a:ext>
            </a:extLst>
          </p:cNvPr>
          <p:cNvSpPr/>
          <p:nvPr/>
        </p:nvSpPr>
        <p:spPr>
          <a:xfrm>
            <a:off x="19834982" y="12602933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BCAF5C6-69DB-1B43-58A3-DA99CC589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832C948-7D75-1527-2477-685B9FEED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DD83FB-AFBD-EBE1-4619-3C51AF6B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and import summary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/>
          <p:cNvSpPr txBox="1">
            <a:spLocks noGrp="1"/>
          </p:cNvSpPr>
          <p:nvPr>
            <p:ph type="title"/>
          </p:nvPr>
        </p:nvSpPr>
        <p:spPr>
          <a:xfrm>
            <a:off x="1939347" y="1111825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General </a:t>
            </a:r>
            <a:r>
              <a:rPr lang="fr-FR" dirty="0" err="1"/>
              <a:t>technical</a:t>
            </a:r>
            <a:r>
              <a:rPr lang="fr-FR" dirty="0"/>
              <a:t> architecture</a:t>
            </a:r>
            <a:endParaRPr dirty="0"/>
          </a:p>
        </p:txBody>
      </p:sp>
      <p:sp>
        <p:nvSpPr>
          <p:cNvPr id="849" name="Google Shape;849;p8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850" name="Google Shape;850;p87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C66EBD-D531-423F-5C7E-752AB101E67E}"/>
              </a:ext>
            </a:extLst>
          </p:cNvPr>
          <p:cNvSpPr txBox="1"/>
          <p:nvPr/>
        </p:nvSpPr>
        <p:spPr>
          <a:xfrm>
            <a:off x="6098060" y="6704112"/>
            <a:ext cx="12196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9. Prochaines étapes (Semaine 2)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/>
          <p:cNvSpPr txBox="1">
            <a:spLocks noGrp="1"/>
          </p:cNvSpPr>
          <p:nvPr>
            <p:ph type="title"/>
          </p:nvPr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 err="1"/>
              <a:t>Database</a:t>
            </a:r>
            <a:r>
              <a:rPr lang="fr-FR" dirty="0"/>
              <a:t> Design</a:t>
            </a:r>
            <a:endParaRPr dirty="0"/>
          </a:p>
        </p:txBody>
      </p:sp>
      <p:sp>
        <p:nvSpPr>
          <p:cNvPr id="979" name="Google Shape;979;p9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08F03-2B83-54AC-59B5-2D432642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1" y="2755557"/>
            <a:ext cx="9449378" cy="6369908"/>
          </a:xfrm>
        </p:spPr>
        <p:txBody>
          <a:bodyPr/>
          <a:lstStyle/>
          <a:p>
            <a:r>
              <a:rPr lang="fr-FR" dirty="0"/>
              <a:t>MongoDB </a:t>
            </a:r>
            <a:r>
              <a:rPr lang="fr-FR" dirty="0" err="1"/>
              <a:t>database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Multiple connections</a:t>
            </a:r>
          </a:p>
          <a:p>
            <a:r>
              <a:rPr lang="fr-FR" dirty="0"/>
              <a:t>	- </a:t>
            </a:r>
            <a:r>
              <a:rPr lang="fr-FR" dirty="0" err="1"/>
              <a:t>products</a:t>
            </a:r>
            <a:endParaRPr lang="fr-FR" dirty="0"/>
          </a:p>
          <a:p>
            <a:r>
              <a:rPr lang="fr-FR" dirty="0"/>
              <a:t>	- sales</a:t>
            </a:r>
          </a:p>
          <a:p>
            <a:r>
              <a:rPr lang="fr-FR" dirty="0"/>
              <a:t>  - stock</a:t>
            </a:r>
          </a:p>
          <a:p>
            <a:r>
              <a:rPr lang="fr-FR" dirty="0"/>
              <a:t>	- </a:t>
            </a:r>
            <a:r>
              <a:rPr lang="fr-FR" dirty="0" err="1"/>
              <a:t>purchase_orders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Links </a:t>
            </a:r>
            <a:r>
              <a:rPr lang="fr-FR" dirty="0" err="1"/>
              <a:t>between</a:t>
            </a:r>
            <a:r>
              <a:rPr lang="fr-FR" dirty="0"/>
              <a:t> collections via SKU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88781CB-C25B-D3D6-105F-C2791F366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between collections via SKU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CF1D2165-C4AC-58C0-A51B-29AA094F3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>
            <a:extLst>
              <a:ext uri="{FF2B5EF4-FFF2-40B4-BE49-F238E27FC236}">
                <a16:creationId xmlns:a16="http://schemas.microsoft.com/office/drawing/2014/main" id="{3FF1E8FC-405D-842A-AA28-629FE890D2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8CB24C-7E34-18BF-9EC6-38B0C8E4C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of Week 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01AAE4B-A5B2-C614-0542-C15EAEBCA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configure the necessary tools and technologies</a:t>
            </a:r>
          </a:p>
        </p:txBody>
      </p:sp>
      <p:sp>
        <p:nvSpPr>
          <p:cNvPr id="7" name="Google Shape;799;p81">
            <a:extLst>
              <a:ext uri="{FF2B5EF4-FFF2-40B4-BE49-F238E27FC236}">
                <a16:creationId xmlns:a16="http://schemas.microsoft.com/office/drawing/2014/main" id="{4415519C-5F89-59FD-8C67-183FD4AE46EF}"/>
              </a:ext>
            </a:extLst>
          </p:cNvPr>
          <p:cNvSpPr txBox="1">
            <a:spLocks/>
          </p:cNvSpPr>
          <p:nvPr/>
        </p:nvSpPr>
        <p:spPr>
          <a:xfrm>
            <a:off x="19834982" y="11975069"/>
            <a:ext cx="416184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lt1"/>
              </a:buClr>
              <a:buSzPts val="3200"/>
            </a:pPr>
            <a:r>
              <a:rPr lang="en-GB" sz="3400" dirty="0">
                <a:solidFill>
                  <a:schemeClr val="bg1"/>
                </a:solidFill>
              </a:rPr>
              <a:t>Infinite Possibilities</a:t>
            </a:r>
          </a:p>
        </p:txBody>
      </p:sp>
      <p:sp>
        <p:nvSpPr>
          <p:cNvPr id="9" name="Google Shape;800;p81">
            <a:extLst>
              <a:ext uri="{FF2B5EF4-FFF2-40B4-BE49-F238E27FC236}">
                <a16:creationId xmlns:a16="http://schemas.microsoft.com/office/drawing/2014/main" id="{F6A6C661-691A-BB18-726A-33018DCE5F76}"/>
              </a:ext>
            </a:extLst>
          </p:cNvPr>
          <p:cNvSpPr/>
          <p:nvPr/>
        </p:nvSpPr>
        <p:spPr>
          <a:xfrm>
            <a:off x="19834982" y="12602933"/>
            <a:ext cx="3688773" cy="381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6A72B6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315A27E-80EB-47AC-B8BE-F8BB292B7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2CBA0F0-FF85-73DC-D534-B17FA32D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the database schema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C15A852-DC0A-BA3E-8D35-29AAE8EB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and import summary data</a:t>
            </a:r>
          </a:p>
        </p:txBody>
      </p:sp>
      <p:pic>
        <p:nvPicPr>
          <p:cNvPr id="8" name="Image 7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F2A5D79D-9179-838A-E4BC-B6BE7591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421" y="1039548"/>
            <a:ext cx="17385957" cy="115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4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7;p87">
            <a:extLst>
              <a:ext uri="{FF2B5EF4-FFF2-40B4-BE49-F238E27FC236}">
                <a16:creationId xmlns:a16="http://schemas.microsoft.com/office/drawing/2014/main" id="{C6E99DAA-1135-CA1B-BF59-6EBB1F353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941" y="1667020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/>
              <a:t>Organisation</a:t>
            </a:r>
            <a:endParaRPr dirty="0"/>
          </a:p>
        </p:txBody>
      </p:sp>
      <p:sp>
        <p:nvSpPr>
          <p:cNvPr id="3" name="Google Shape;798;p81">
            <a:extLst>
              <a:ext uri="{FF2B5EF4-FFF2-40B4-BE49-F238E27FC236}">
                <a16:creationId xmlns:a16="http://schemas.microsoft.com/office/drawing/2014/main" id="{44227212-A991-84C2-6F5E-9B1B88108113}"/>
              </a:ext>
            </a:extLst>
          </p:cNvPr>
          <p:cNvSpPr txBox="1">
            <a:spLocks/>
          </p:cNvSpPr>
          <p:nvPr/>
        </p:nvSpPr>
        <p:spPr>
          <a:xfrm>
            <a:off x="1334386" y="3054208"/>
            <a:ext cx="21715228" cy="102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r>
              <a:rPr lang="en-GB" dirty="0"/>
              <a:t>We have organised ourselves with Jira for the distribution of work.</a:t>
            </a:r>
          </a:p>
          <a:p>
            <a:pPr marL="0" indent="0" algn="ctr"/>
            <a:r>
              <a:rPr lang="en-GB" dirty="0"/>
              <a:t>	</a:t>
            </a:r>
          </a:p>
        </p:txBody>
      </p:sp>
      <p:pic>
        <p:nvPicPr>
          <p:cNvPr id="5" name="Image 4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9D18F90B-9830-A210-29FD-A8D8AB1A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40" y="5462976"/>
            <a:ext cx="12500418" cy="3797595"/>
          </a:xfrm>
          <a:prstGeom prst="rect">
            <a:avLst/>
          </a:prstGeom>
        </p:spPr>
      </p:pic>
      <p:pic>
        <p:nvPicPr>
          <p:cNvPr id="7" name="Image 6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731D007A-A4D9-324D-57E4-CCE6E7662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591" y="4075788"/>
            <a:ext cx="8916091" cy="7407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4">
          <a:extLst>
            <a:ext uri="{FF2B5EF4-FFF2-40B4-BE49-F238E27FC236}">
              <a16:creationId xmlns:a16="http://schemas.microsoft.com/office/drawing/2014/main" id="{14E4F6A9-8B61-60C3-4BFD-E8A8B46B1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7;p87">
            <a:extLst>
              <a:ext uri="{FF2B5EF4-FFF2-40B4-BE49-F238E27FC236}">
                <a16:creationId xmlns:a16="http://schemas.microsoft.com/office/drawing/2014/main" id="{5A72BC15-C01A-2F3B-A749-EFA4538EA5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941" y="1667020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dirty="0"/>
              <a:t>Challenges </a:t>
            </a:r>
            <a:r>
              <a:rPr lang="fr-FR" dirty="0" err="1"/>
              <a:t>encountered</a:t>
            </a:r>
            <a:endParaRPr dirty="0"/>
          </a:p>
        </p:txBody>
      </p:sp>
      <p:sp>
        <p:nvSpPr>
          <p:cNvPr id="3" name="Google Shape;798;p81">
            <a:extLst>
              <a:ext uri="{FF2B5EF4-FFF2-40B4-BE49-F238E27FC236}">
                <a16:creationId xmlns:a16="http://schemas.microsoft.com/office/drawing/2014/main" id="{A153753E-6AE1-1419-E0BE-7C80FA0D9F32}"/>
              </a:ext>
            </a:extLst>
          </p:cNvPr>
          <p:cNvSpPr txBox="1">
            <a:spLocks/>
          </p:cNvSpPr>
          <p:nvPr/>
        </p:nvSpPr>
        <p:spPr>
          <a:xfrm>
            <a:off x="1334386" y="3444094"/>
            <a:ext cx="21715228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endParaRPr lang="en-GB" dirty="0"/>
          </a:p>
          <a:p>
            <a:pPr marL="0" indent="0" algn="ctr"/>
            <a:endParaRPr lang="en-GB" dirty="0"/>
          </a:p>
          <a:p>
            <a:pPr marL="0" indent="0" algn="ctr"/>
            <a:endParaRPr lang="en-GB" dirty="0"/>
          </a:p>
          <a:p>
            <a:pPr marL="0" indent="0" algn="ctr"/>
            <a:endParaRPr lang="en-GB" dirty="0"/>
          </a:p>
          <a:p>
            <a:pPr marL="0" indent="0" algn="ctr"/>
            <a:r>
              <a:rPr lang="en-GB" dirty="0"/>
              <a:t>Complication in creating the script for inserting data into the database</a:t>
            </a:r>
          </a:p>
          <a:p>
            <a:pPr marL="0" indent="0" algn="ctr"/>
            <a:endParaRPr lang="en-GB" dirty="0"/>
          </a:p>
          <a:p>
            <a:pPr marL="0" indent="0" algn="ctr"/>
            <a:r>
              <a:rPr lang="en-GB" dirty="0"/>
              <a:t>Incorrect task identification</a:t>
            </a:r>
          </a:p>
          <a:p>
            <a:pPr marL="0" indent="0" algn="ctr"/>
            <a:endParaRPr lang="en-GB" dirty="0"/>
          </a:p>
          <a:p>
            <a:pPr marL="0" indent="0" algn="ctr"/>
            <a:r>
              <a:rPr lang="en-GB" dirty="0"/>
              <a:t>Difficulty in distributing/parallelising different tasks 	</a:t>
            </a:r>
          </a:p>
        </p:txBody>
      </p:sp>
    </p:spTree>
    <p:extLst>
      <p:ext uri="{BB962C8B-B14F-4D97-AF65-F5344CB8AC3E}">
        <p14:creationId xmlns:p14="http://schemas.microsoft.com/office/powerpoint/2010/main" val="330597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>
          <a:extLst>
            <a:ext uri="{FF2B5EF4-FFF2-40B4-BE49-F238E27FC236}">
              <a16:creationId xmlns:a16="http://schemas.microsoft.com/office/drawing/2014/main" id="{F9AA5D89-586A-44C5-FF87-EB3B83DE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>
            <a:extLst>
              <a:ext uri="{FF2B5EF4-FFF2-40B4-BE49-F238E27FC236}">
                <a16:creationId xmlns:a16="http://schemas.microsoft.com/office/drawing/2014/main" id="{9A1F9EAA-9FE8-4225-013B-2EBE847D8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934" y="1111825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 for Week 2</a:t>
            </a:r>
            <a:endParaRPr dirty="0"/>
          </a:p>
        </p:txBody>
      </p:sp>
      <p:sp>
        <p:nvSpPr>
          <p:cNvPr id="849" name="Google Shape;849;p87">
            <a:extLst>
              <a:ext uri="{FF2B5EF4-FFF2-40B4-BE49-F238E27FC236}">
                <a16:creationId xmlns:a16="http://schemas.microsoft.com/office/drawing/2014/main" id="{68937CDF-4650-EEB9-2063-C2DE97EB06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850" name="Google Shape;850;p87">
            <a:extLst>
              <a:ext uri="{FF2B5EF4-FFF2-40B4-BE49-F238E27FC236}">
                <a16:creationId xmlns:a16="http://schemas.microsoft.com/office/drawing/2014/main" id="{149A2759-AE95-3298-BDF0-9446839E14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E8473D-53E5-3E30-9FDB-DCDFE6A9B042}"/>
              </a:ext>
            </a:extLst>
          </p:cNvPr>
          <p:cNvSpPr txBox="1"/>
          <p:nvPr/>
        </p:nvSpPr>
        <p:spPr>
          <a:xfrm>
            <a:off x="6098060" y="6704112"/>
            <a:ext cx="12196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9. Prochaines étapes (Semaine 2)</a:t>
            </a:r>
            <a:endParaRPr lang="fr-FR" dirty="0"/>
          </a:p>
        </p:txBody>
      </p:sp>
      <p:sp>
        <p:nvSpPr>
          <p:cNvPr id="2" name="Google Shape;798;p81">
            <a:extLst>
              <a:ext uri="{FF2B5EF4-FFF2-40B4-BE49-F238E27FC236}">
                <a16:creationId xmlns:a16="http://schemas.microsoft.com/office/drawing/2014/main" id="{0C859C9A-4475-233D-83EF-20C42A5A8880}"/>
              </a:ext>
            </a:extLst>
          </p:cNvPr>
          <p:cNvSpPr txBox="1">
            <a:spLocks/>
          </p:cNvSpPr>
          <p:nvPr/>
        </p:nvSpPr>
        <p:spPr>
          <a:xfrm>
            <a:off x="1016000" y="3439742"/>
            <a:ext cx="15640177" cy="81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aira"/>
              <a:buNone/>
              <a:defRPr sz="40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endParaRPr lang="en-GB" dirty="0"/>
          </a:p>
          <a:p>
            <a:pPr marL="0" indent="0"/>
            <a:r>
              <a:rPr lang="en-GB" dirty="0"/>
              <a:t>	- Front-end development with React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Integration of an open source AI model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Backend development with MCP Server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With the deliverables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Demonstration of the complete workflow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	- Operational MCP API connected to MongoDB</a:t>
            </a:r>
          </a:p>
        </p:txBody>
      </p:sp>
    </p:spTree>
    <p:extLst>
      <p:ext uri="{BB962C8B-B14F-4D97-AF65-F5344CB8AC3E}">
        <p14:creationId xmlns:p14="http://schemas.microsoft.com/office/powerpoint/2010/main" val="4456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sted - Xiatech">
      <a:dk1>
        <a:srgbClr val="000000"/>
      </a:dk1>
      <a:lt1>
        <a:srgbClr val="FFFFFF"/>
      </a:lt1>
      <a:dk2>
        <a:srgbClr val="E60096"/>
      </a:dk2>
      <a:lt2>
        <a:srgbClr val="00D2D2"/>
      </a:lt2>
      <a:accent1>
        <a:srgbClr val="E60096"/>
      </a:accent1>
      <a:accent2>
        <a:srgbClr val="00D2D2"/>
      </a:accent2>
      <a:accent3>
        <a:srgbClr val="505050"/>
      </a:accent3>
      <a:accent4>
        <a:srgbClr val="1C1C1C"/>
      </a:accent4>
      <a:accent5>
        <a:srgbClr val="5F5F5F"/>
      </a:accent5>
      <a:accent6>
        <a:srgbClr val="D2D2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461</Words>
  <Application>Microsoft Macintosh PowerPoint</Application>
  <PresentationFormat>Personnalisé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Saira Light</vt:lpstr>
      <vt:lpstr>Saira SemiBold</vt:lpstr>
      <vt:lpstr>Calibri</vt:lpstr>
      <vt:lpstr>Saira</vt:lpstr>
      <vt:lpstr>Office Theme</vt:lpstr>
      <vt:lpstr>Project Presentation  Week 1</vt:lpstr>
      <vt:lpstr>Project Objective</vt:lpstr>
      <vt:lpstr>Présentation PowerPoint</vt:lpstr>
      <vt:lpstr>General technical architecture</vt:lpstr>
      <vt:lpstr>Database Design</vt:lpstr>
      <vt:lpstr>Présentation PowerPoint</vt:lpstr>
      <vt:lpstr>Organisation</vt:lpstr>
      <vt:lpstr>Challenges encountered</vt:lpstr>
      <vt:lpstr>Next steps for Week 2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Lilian Mirabel</cp:lastModifiedBy>
  <cp:revision>14</cp:revision>
  <dcterms:modified xsi:type="dcterms:W3CDTF">2025-10-29T09:18:49Z</dcterms:modified>
</cp:coreProperties>
</file>